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8961120" y="-2011680"/>
            <a:ext cx="5486400" cy="5486400"/>
          </a:xfrm>
          <a:prstGeom prst="ellipse">
            <a:avLst/>
          </a:prstGeom>
          <a:solidFill>
            <a:srgbClr val="16223B"/>
          </a:solidFill>
          <a:ln/>
        </p:spPr>
      </p:sp>
      <p:sp>
        <p:nvSpPr>
          <p:cNvPr id="4" name="Shape 2"/>
          <p:cNvSpPr/>
          <p:nvPr/>
        </p:nvSpPr>
        <p:spPr>
          <a:xfrm>
            <a:off x="-2286000" y="4389120"/>
            <a:ext cx="5029200" cy="5029200"/>
          </a:xfrm>
          <a:prstGeom prst="ellipse">
            <a:avLst/>
          </a:prstGeom>
          <a:solidFill>
            <a:srgbClr val="16223B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5544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FOX PRESENTS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77240" y="1965960"/>
            <a:ext cx="96012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800"/>
              </a:lnSpc>
              <a:buNone/>
            </a:pPr>
            <a:r>
              <a:rPr lang="en-US" sz="54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CHARLOTTE</a:t>
            </a:r>
            <a:endParaRPr lang="en-US" sz="5400" dirty="0"/>
          </a:p>
          <a:p>
            <a:pPr indent="0" marL="0">
              <a:lnSpc>
                <a:spcPts val="5800"/>
              </a:lnSpc>
              <a:buNone/>
            </a:pPr>
            <a:r>
              <a:rPr lang="en-US" sz="54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GENTLEMAN'S GUIDE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822960" y="416052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curated, scored directory of the city’s finest — and the founding partnership program built around it.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822960" y="4892040"/>
            <a:ext cx="1097280" cy="0"/>
          </a:xfrm>
          <a:prstGeom prst="line">
            <a:avLst/>
          </a:prstGeom>
          <a:noFill/>
          <a:ln w="25400">
            <a:solidFill>
              <a:srgbClr val="C9A22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5029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CHARLOTTE  •  THE AMERICAS  •  THE WORLD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822960" y="63093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for partner outreach  —  2026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GENTLEMAN'S SCORE — CATEGORY AUDIT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Menswear &amp; Tailors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 gentleman wears when it actually matters.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11064240" cy="1322832"/>
          </a:xfrm>
          <a:prstGeom prst="roundRect">
            <a:avLst>
              <a:gd name="adj" fmla="val 5530"/>
            </a:avLst>
          </a:prstGeom>
          <a:solidFill>
            <a:srgbClr val="16223B"/>
          </a:solidFill>
          <a:ln/>
        </p:spPr>
      </p:sp>
      <p:sp>
        <p:nvSpPr>
          <p:cNvPr id="6" name="Shape 4"/>
          <p:cNvSpPr/>
          <p:nvPr/>
        </p:nvSpPr>
        <p:spPr>
          <a:xfrm>
            <a:off x="822960" y="2371344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37134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600200" y="2075688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William Wilson Clothing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600200" y="242316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 BESPOKE · 5X “BEST CUSTOM CLOTHIER”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1600200" y="2904744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Charlotte’s only fully bespoke suit maker — 17 years building suits and tuxedos.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366760" y="2039112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84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8366760" y="2514600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9692640" y="2481072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9692640" y="2481072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 CARD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3453384"/>
            <a:ext cx="11064240" cy="1322832"/>
          </a:xfrm>
          <a:prstGeom prst="roundRect">
            <a:avLst>
              <a:gd name="adj" fmla="val 5530"/>
            </a:avLst>
          </a:prstGeom>
          <a:solidFill>
            <a:srgbClr val="1C2C4A"/>
          </a:solidFill>
          <a:ln/>
        </p:spPr>
      </p:sp>
      <p:sp>
        <p:nvSpPr>
          <p:cNvPr id="16" name="Shape 14"/>
          <p:cNvSpPr/>
          <p:nvPr/>
        </p:nvSpPr>
        <p:spPr>
          <a:xfrm>
            <a:off x="822960" y="3858768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385876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600200" y="3563112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OMJ Clothing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600200" y="391058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SOUTH END · DESIGN CENTER OF THE CAROLINAS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1600200" y="4392168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suiting in Loro Piana, Zegna, and Scabal fabrics since 2013.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8366760" y="3526536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81</a:t>
            </a:r>
            <a:endParaRPr lang="en-US" sz="3000" dirty="0"/>
          </a:p>
        </p:txBody>
      </p:sp>
      <p:sp>
        <p:nvSpPr>
          <p:cNvPr id="22" name="Text 20"/>
          <p:cNvSpPr/>
          <p:nvPr/>
        </p:nvSpPr>
        <p:spPr>
          <a:xfrm>
            <a:off x="8366760" y="4002024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9692640" y="3968496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</p:sp>
      <p:sp>
        <p:nvSpPr>
          <p:cNvPr id="24" name="Text 22"/>
          <p:cNvSpPr/>
          <p:nvPr/>
        </p:nvSpPr>
        <p:spPr>
          <a:xfrm>
            <a:off x="9692640" y="3968496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 CARD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48640" y="4940808"/>
            <a:ext cx="11064240" cy="1322832"/>
          </a:xfrm>
          <a:prstGeom prst="roundRect">
            <a:avLst>
              <a:gd name="adj" fmla="val 5530"/>
            </a:avLst>
          </a:prstGeom>
          <a:solidFill>
            <a:srgbClr val="16223B"/>
          </a:solidFill>
          <a:ln/>
        </p:spPr>
      </p:sp>
      <p:sp>
        <p:nvSpPr>
          <p:cNvPr id="26" name="Shape 24"/>
          <p:cNvSpPr/>
          <p:nvPr/>
        </p:nvSpPr>
        <p:spPr>
          <a:xfrm>
            <a:off x="822960" y="5346192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22960" y="534619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1600200" y="5050536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Myers Park Tailors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600200" y="539800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MYERS PARK · FAMILY-OWNED, 25+ YEARS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1600200" y="5879592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Precise alterations and custom suits with old-school neighborhood trust.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8366760" y="5013960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73</a:t>
            </a:r>
            <a:endParaRPr lang="en-US" sz="3000" dirty="0"/>
          </a:p>
        </p:txBody>
      </p:sp>
      <p:sp>
        <p:nvSpPr>
          <p:cNvPr id="32" name="Text 30"/>
          <p:cNvSpPr/>
          <p:nvPr/>
        </p:nvSpPr>
        <p:spPr>
          <a:xfrm>
            <a:off x="8366760" y="5489448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9692640" y="5455920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1C2C4A"/>
          </a:solidFill>
          <a:ln/>
        </p:spPr>
      </p:sp>
      <p:sp>
        <p:nvSpPr>
          <p:cNvPr id="34" name="Text 32"/>
          <p:cNvSpPr/>
          <p:nvPr/>
        </p:nvSpPr>
        <p:spPr>
          <a:xfrm>
            <a:off x="9692640" y="5455920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6FA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11430000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48640" y="6446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CHARLOTTE GENTLEMAN'S GUIDE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GENTLEMAN'S SCORE — CATEGORY AUDIT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Barbershops &amp; Grooming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chair a gentleman doesn’t rotate away from.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11064240" cy="1322832"/>
          </a:xfrm>
          <a:prstGeom prst="roundRect">
            <a:avLst>
              <a:gd name="adj" fmla="val 5530"/>
            </a:avLst>
          </a:prstGeom>
          <a:solidFill>
            <a:srgbClr val="16223B"/>
          </a:solidFill>
          <a:ln/>
        </p:spPr>
      </p:sp>
      <p:sp>
        <p:nvSpPr>
          <p:cNvPr id="6" name="Shape 4"/>
          <p:cNvSpPr/>
          <p:nvPr/>
        </p:nvSpPr>
        <p:spPr>
          <a:xfrm>
            <a:off x="822960" y="2371344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37134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600200" y="2075688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Emerson Joseph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600200" y="242316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UPSCALE BARBERSHOP · STRAIGHT RAZOR FINISH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1600200" y="2904744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Bespoke cuts, fades, and beard line-ups in a polished, attentive room.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366760" y="2039112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77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8366760" y="2514600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9692640" y="2481072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1C2C4A"/>
          </a:solidFill>
          <a:ln/>
        </p:spPr>
      </p:sp>
      <p:sp>
        <p:nvSpPr>
          <p:cNvPr id="14" name="Text 12"/>
          <p:cNvSpPr/>
          <p:nvPr/>
        </p:nvSpPr>
        <p:spPr>
          <a:xfrm>
            <a:off x="9692640" y="2481072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 LIST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3453384"/>
            <a:ext cx="11064240" cy="1322832"/>
          </a:xfrm>
          <a:prstGeom prst="roundRect">
            <a:avLst>
              <a:gd name="adj" fmla="val 5530"/>
            </a:avLst>
          </a:prstGeom>
          <a:solidFill>
            <a:srgbClr val="1C2C4A"/>
          </a:solidFill>
          <a:ln/>
        </p:spPr>
      </p:sp>
      <p:sp>
        <p:nvSpPr>
          <p:cNvPr id="16" name="Shape 14"/>
          <p:cNvSpPr/>
          <p:nvPr/>
        </p:nvSpPr>
        <p:spPr>
          <a:xfrm>
            <a:off x="822960" y="3858768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385876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600200" y="3563112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Scissors &amp; Scotch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600200" y="391058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UPTOWN · FULL BAR + BARBERSHOP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1600200" y="4392168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complimentary cocktail or coffee with every haircut, full lounge bar.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8366760" y="3526536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76</a:t>
            </a:r>
            <a:endParaRPr lang="en-US" sz="3000" dirty="0"/>
          </a:p>
        </p:txBody>
      </p:sp>
      <p:sp>
        <p:nvSpPr>
          <p:cNvPr id="22" name="Text 20"/>
          <p:cNvSpPr/>
          <p:nvPr/>
        </p:nvSpPr>
        <p:spPr>
          <a:xfrm>
            <a:off x="8366760" y="4002024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9692640" y="3968496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1C2C4A"/>
          </a:solidFill>
          <a:ln/>
        </p:spPr>
      </p:sp>
      <p:sp>
        <p:nvSpPr>
          <p:cNvPr id="24" name="Text 22"/>
          <p:cNvSpPr/>
          <p:nvPr/>
        </p:nvSpPr>
        <p:spPr>
          <a:xfrm>
            <a:off x="9692640" y="3968496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 LIST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48640" y="4940808"/>
            <a:ext cx="11064240" cy="1322832"/>
          </a:xfrm>
          <a:prstGeom prst="roundRect">
            <a:avLst>
              <a:gd name="adj" fmla="val 5530"/>
            </a:avLst>
          </a:prstGeom>
          <a:solidFill>
            <a:srgbClr val="16223B"/>
          </a:solidFill>
          <a:ln/>
        </p:spPr>
      </p:sp>
      <p:sp>
        <p:nvSpPr>
          <p:cNvPr id="26" name="Shape 24"/>
          <p:cNvSpPr/>
          <p:nvPr/>
        </p:nvSpPr>
        <p:spPr>
          <a:xfrm>
            <a:off x="822960" y="5346192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22960" y="534619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1600200" y="5050536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Modern Classics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600200" y="539800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GROOMING LOUNGE · HOT TOWEL SERVICE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1600200" y="5879592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service closes with a hot steam towel and straight-razor finish.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8366760" y="5013960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75</a:t>
            </a:r>
            <a:endParaRPr lang="en-US" sz="3000" dirty="0"/>
          </a:p>
        </p:txBody>
      </p:sp>
      <p:sp>
        <p:nvSpPr>
          <p:cNvPr id="32" name="Text 30"/>
          <p:cNvSpPr/>
          <p:nvPr/>
        </p:nvSpPr>
        <p:spPr>
          <a:xfrm>
            <a:off x="8366760" y="5489448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9692640" y="5455920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1C2C4A"/>
          </a:solidFill>
          <a:ln/>
        </p:spPr>
      </p:sp>
      <p:sp>
        <p:nvSpPr>
          <p:cNvPr id="34" name="Text 32"/>
          <p:cNvSpPr/>
          <p:nvPr/>
        </p:nvSpPr>
        <p:spPr>
          <a:xfrm>
            <a:off x="9692640" y="5455920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 LIST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11430000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48640" y="6446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CHARLOTTE GENTLEMAN'S GUIDE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GENTLEMAN'S SCORE — CATEGORY AUDIT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Boutique Hotels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to put a guest who needs to be impressed.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11064240" cy="1322832"/>
          </a:xfrm>
          <a:prstGeom prst="roundRect">
            <a:avLst>
              <a:gd name="adj" fmla="val 5530"/>
            </a:avLst>
          </a:prstGeom>
          <a:solidFill>
            <a:srgbClr val="16223B"/>
          </a:solidFill>
          <a:ln/>
        </p:spPr>
      </p:sp>
      <p:sp>
        <p:nvSpPr>
          <p:cNvPr id="6" name="Shape 4"/>
          <p:cNvSpPr/>
          <p:nvPr/>
        </p:nvSpPr>
        <p:spPr>
          <a:xfrm>
            <a:off x="822960" y="2371344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37134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600200" y="2075688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Ivey’s Hotel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600200" y="242316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UPTOWN · “ULTIMATE LUXURY BOUTIQUE”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1600200" y="2904744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Charlotte’s standout boutique stay, anchored by Sophia’s Lounge.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366760" y="2039112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84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8366760" y="2514600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9692640" y="2481072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9692640" y="2481072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 CARD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3453384"/>
            <a:ext cx="11064240" cy="1322832"/>
          </a:xfrm>
          <a:prstGeom prst="roundRect">
            <a:avLst>
              <a:gd name="adj" fmla="val 5530"/>
            </a:avLst>
          </a:prstGeom>
          <a:solidFill>
            <a:srgbClr val="1C2C4A"/>
          </a:solidFill>
          <a:ln/>
        </p:spPr>
      </p:sp>
      <p:sp>
        <p:nvSpPr>
          <p:cNvPr id="16" name="Shape 14"/>
          <p:cNvSpPr/>
          <p:nvPr/>
        </p:nvSpPr>
        <p:spPr>
          <a:xfrm>
            <a:off x="822960" y="3858768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385876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600200" y="3563112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Ritz-Carlton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600200" y="391058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UPTOWN · ICONIC FULL-SERVICE LUXURY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1600200" y="4392168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Rooftop spa with a salt room, full fitness center, unmatched consistency.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8366760" y="3526536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82</a:t>
            </a:r>
            <a:endParaRPr lang="en-US" sz="3000" dirty="0"/>
          </a:p>
        </p:txBody>
      </p:sp>
      <p:sp>
        <p:nvSpPr>
          <p:cNvPr id="22" name="Text 20"/>
          <p:cNvSpPr/>
          <p:nvPr/>
        </p:nvSpPr>
        <p:spPr>
          <a:xfrm>
            <a:off x="8366760" y="4002024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9692640" y="3968496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</p:sp>
      <p:sp>
        <p:nvSpPr>
          <p:cNvPr id="24" name="Text 22"/>
          <p:cNvSpPr/>
          <p:nvPr/>
        </p:nvSpPr>
        <p:spPr>
          <a:xfrm>
            <a:off x="9692640" y="3968496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 CARD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48640" y="4940808"/>
            <a:ext cx="11064240" cy="1322832"/>
          </a:xfrm>
          <a:prstGeom prst="roundRect">
            <a:avLst>
              <a:gd name="adj" fmla="val 5530"/>
            </a:avLst>
          </a:prstGeom>
          <a:solidFill>
            <a:srgbClr val="16223B"/>
          </a:solidFill>
          <a:ln/>
        </p:spPr>
      </p:sp>
      <p:sp>
        <p:nvSpPr>
          <p:cNvPr id="26" name="Shape 24"/>
          <p:cNvSpPr/>
          <p:nvPr/>
        </p:nvSpPr>
        <p:spPr>
          <a:xfrm>
            <a:off x="822960" y="5346192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22960" y="534619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1600200" y="5050536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Duke Mansion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600200" y="539800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MYERS PARK · HISTORIC 4.5-ACRE ESTATE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1600200" y="5879592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Southern elegance across 20 uniquely designed rooms and grounds.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8366760" y="5013960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78</a:t>
            </a:r>
            <a:endParaRPr lang="en-US" sz="3000" dirty="0"/>
          </a:p>
        </p:txBody>
      </p:sp>
      <p:sp>
        <p:nvSpPr>
          <p:cNvPr id="32" name="Text 30"/>
          <p:cNvSpPr/>
          <p:nvPr/>
        </p:nvSpPr>
        <p:spPr>
          <a:xfrm>
            <a:off x="8366760" y="5489448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9692640" y="5455920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1C2C4A"/>
          </a:solidFill>
          <a:ln/>
        </p:spPr>
      </p:sp>
      <p:sp>
        <p:nvSpPr>
          <p:cNvPr id="34" name="Text 32"/>
          <p:cNvSpPr/>
          <p:nvPr/>
        </p:nvSpPr>
        <p:spPr>
          <a:xfrm>
            <a:off x="9692640" y="5455920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 LIST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11430000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48640" y="6446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CHARLOTTE GENTLEMAN'S GUIDE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GENTLEMAN'S SCORE — CATEGORY AUDIT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Wellness &amp; Recovery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 gentleman resets between everything else.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11064240" cy="2066544"/>
          </a:xfrm>
          <a:prstGeom prst="roundRect">
            <a:avLst>
              <a:gd name="adj" fmla="val 3540"/>
            </a:avLst>
          </a:prstGeom>
          <a:solidFill>
            <a:srgbClr val="16223B"/>
          </a:solidFill>
          <a:ln/>
        </p:spPr>
      </p:sp>
      <p:sp>
        <p:nvSpPr>
          <p:cNvPr id="6" name="Shape 4"/>
          <p:cNvSpPr/>
          <p:nvPr/>
        </p:nvSpPr>
        <p:spPr>
          <a:xfrm>
            <a:off x="822960" y="2743200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74320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600200" y="2075688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Sauna House Charlotte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600200" y="242316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NORDIC SPA · SAUNA, PLUNGE, MASSAGE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1600200" y="3648456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Contrast therapy and heated lounges built for a genuine reset.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366760" y="2039112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75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8366760" y="2514600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9692640" y="2852928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1C2C4A"/>
          </a:solidFill>
          <a:ln/>
        </p:spPr>
      </p:sp>
      <p:sp>
        <p:nvSpPr>
          <p:cNvPr id="14" name="Text 12"/>
          <p:cNvSpPr/>
          <p:nvPr/>
        </p:nvSpPr>
        <p:spPr>
          <a:xfrm>
            <a:off x="9692640" y="2852928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 LIST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4197096"/>
            <a:ext cx="11064240" cy="2066544"/>
          </a:xfrm>
          <a:prstGeom prst="roundRect">
            <a:avLst>
              <a:gd name="adj" fmla="val 3540"/>
            </a:avLst>
          </a:prstGeom>
          <a:solidFill>
            <a:srgbClr val="1C2C4A"/>
          </a:solidFill>
          <a:ln/>
        </p:spPr>
      </p:sp>
      <p:sp>
        <p:nvSpPr>
          <p:cNvPr id="16" name="Shape 14"/>
          <p:cNvSpPr/>
          <p:nvPr/>
        </p:nvSpPr>
        <p:spPr>
          <a:xfrm>
            <a:off x="822960" y="4974336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497433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600200" y="4306824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Sunday Hotsprings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600200" y="465429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IMMERSIVE BATHHOUSE · MINIMALIST DESIGN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1600200" y="5879592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curated, sensory-first bathhouse experience redefining local wellness.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8366760" y="4270248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72</a:t>
            </a:r>
            <a:endParaRPr lang="en-US" sz="3000" dirty="0"/>
          </a:p>
        </p:txBody>
      </p:sp>
      <p:sp>
        <p:nvSpPr>
          <p:cNvPr id="22" name="Text 20"/>
          <p:cNvSpPr/>
          <p:nvPr/>
        </p:nvSpPr>
        <p:spPr>
          <a:xfrm>
            <a:off x="8366760" y="4745736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9692640" y="5084064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1C2C4A"/>
          </a:solidFill>
          <a:ln/>
        </p:spPr>
      </p:sp>
      <p:sp>
        <p:nvSpPr>
          <p:cNvPr id="24" name="Text 22"/>
          <p:cNvSpPr/>
          <p:nvPr/>
        </p:nvSpPr>
        <p:spPr>
          <a:xfrm>
            <a:off x="9692640" y="5084064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6FA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11430000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548640" y="6446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CHARLOTTE GENTLEMAN'S GUIDE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DEFINITIVE LIST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Black Card List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highest-scoring venue in each category — the anchor names the guide leads with.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148840"/>
            <a:ext cx="2606040" cy="1783080"/>
          </a:xfrm>
          <a:prstGeom prst="roundRect">
            <a:avLst>
              <a:gd name="adj" fmla="val 4103"/>
            </a:avLst>
          </a:prstGeom>
          <a:solidFill>
            <a:srgbClr val="16223B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33172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DINING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777240" y="2651760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55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McNinch House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77240" y="338328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85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554480" y="354787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319272" y="2148840"/>
            <a:ext cx="2606040" cy="1783080"/>
          </a:xfrm>
          <a:prstGeom prst="roundRect">
            <a:avLst>
              <a:gd name="adj" fmla="val 4103"/>
            </a:avLst>
          </a:prstGeom>
          <a:solidFill>
            <a:srgbClr val="16223B"/>
          </a:solidFill>
          <a:ln/>
        </p:spPr>
      </p:sp>
      <p:sp>
        <p:nvSpPr>
          <p:cNvPr id="11" name="Text 9"/>
          <p:cNvSpPr/>
          <p:nvPr/>
        </p:nvSpPr>
        <p:spPr>
          <a:xfrm>
            <a:off x="3547872" y="233172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COCKTAILS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547872" y="2651760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55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Lorem Ipsum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3547872" y="338328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88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4325112" y="354787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6089904" y="2148840"/>
            <a:ext cx="2606040" cy="1783080"/>
          </a:xfrm>
          <a:prstGeom prst="roundRect">
            <a:avLst>
              <a:gd name="adj" fmla="val 4103"/>
            </a:avLst>
          </a:prstGeom>
          <a:solidFill>
            <a:srgbClr val="16223B"/>
          </a:solidFill>
          <a:ln/>
        </p:spPr>
      </p:sp>
      <p:sp>
        <p:nvSpPr>
          <p:cNvPr id="16" name="Text 14"/>
          <p:cNvSpPr/>
          <p:nvPr/>
        </p:nvSpPr>
        <p:spPr>
          <a:xfrm>
            <a:off x="6318504" y="233172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CIGAR &amp; WHISKEY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318504" y="2651760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55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Vintage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6318504" y="338328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81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7095744" y="354787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8860536" y="2148840"/>
            <a:ext cx="2606040" cy="1783080"/>
          </a:xfrm>
          <a:prstGeom prst="roundRect">
            <a:avLst>
              <a:gd name="adj" fmla="val 4103"/>
            </a:avLst>
          </a:prstGeom>
          <a:solidFill>
            <a:srgbClr val="16223B"/>
          </a:solidFill>
          <a:ln/>
        </p:spPr>
      </p:sp>
      <p:sp>
        <p:nvSpPr>
          <p:cNvPr id="21" name="Text 19"/>
          <p:cNvSpPr/>
          <p:nvPr/>
        </p:nvSpPr>
        <p:spPr>
          <a:xfrm>
            <a:off x="9089136" y="233172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NIGHTLIFE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9089136" y="2651760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55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Middle C Jazz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9089136" y="338328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82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9866376" y="354787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548640" y="4114800"/>
            <a:ext cx="2606040" cy="1783080"/>
          </a:xfrm>
          <a:prstGeom prst="roundRect">
            <a:avLst>
              <a:gd name="adj" fmla="val 4103"/>
            </a:avLst>
          </a:prstGeom>
          <a:solidFill>
            <a:srgbClr val="16223B"/>
          </a:solidFill>
          <a:ln/>
        </p:spPr>
      </p:sp>
      <p:sp>
        <p:nvSpPr>
          <p:cNvPr id="26" name="Text 24"/>
          <p:cNvSpPr/>
          <p:nvPr/>
        </p:nvSpPr>
        <p:spPr>
          <a:xfrm>
            <a:off x="777240" y="429768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MENSWEAR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777240" y="4617720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55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William Wilson</a:t>
            </a:r>
            <a:endParaRPr lang="en-US" sz="1550" dirty="0"/>
          </a:p>
        </p:txBody>
      </p:sp>
      <p:sp>
        <p:nvSpPr>
          <p:cNvPr id="28" name="Text 26"/>
          <p:cNvSpPr/>
          <p:nvPr/>
        </p:nvSpPr>
        <p:spPr>
          <a:xfrm>
            <a:off x="777240" y="534924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84</a:t>
            </a:r>
            <a:endParaRPr lang="en-US" sz="2400" dirty="0"/>
          </a:p>
        </p:txBody>
      </p:sp>
      <p:sp>
        <p:nvSpPr>
          <p:cNvPr id="29" name="Text 27"/>
          <p:cNvSpPr/>
          <p:nvPr/>
        </p:nvSpPr>
        <p:spPr>
          <a:xfrm>
            <a:off x="1554480" y="551383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3319272" y="4114800"/>
            <a:ext cx="2606040" cy="1783080"/>
          </a:xfrm>
          <a:prstGeom prst="roundRect">
            <a:avLst>
              <a:gd name="adj" fmla="val 4103"/>
            </a:avLst>
          </a:prstGeom>
          <a:solidFill>
            <a:srgbClr val="16223B"/>
          </a:solidFill>
          <a:ln/>
        </p:spPr>
      </p:sp>
      <p:sp>
        <p:nvSpPr>
          <p:cNvPr id="31" name="Text 29"/>
          <p:cNvSpPr/>
          <p:nvPr/>
        </p:nvSpPr>
        <p:spPr>
          <a:xfrm>
            <a:off x="3547872" y="429768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GROOMING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3547872" y="4617720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55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Emerson Joseph</a:t>
            </a:r>
            <a:endParaRPr lang="en-US" sz="1550" dirty="0"/>
          </a:p>
        </p:txBody>
      </p:sp>
      <p:sp>
        <p:nvSpPr>
          <p:cNvPr id="33" name="Text 31"/>
          <p:cNvSpPr/>
          <p:nvPr/>
        </p:nvSpPr>
        <p:spPr>
          <a:xfrm>
            <a:off x="3547872" y="534924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77</a:t>
            </a:r>
            <a:endParaRPr lang="en-US" sz="2400" dirty="0"/>
          </a:p>
        </p:txBody>
      </p:sp>
      <p:sp>
        <p:nvSpPr>
          <p:cNvPr id="34" name="Text 32"/>
          <p:cNvSpPr/>
          <p:nvPr/>
        </p:nvSpPr>
        <p:spPr>
          <a:xfrm>
            <a:off x="4325112" y="551383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089904" y="4114800"/>
            <a:ext cx="2606040" cy="1783080"/>
          </a:xfrm>
          <a:prstGeom prst="roundRect">
            <a:avLst>
              <a:gd name="adj" fmla="val 4103"/>
            </a:avLst>
          </a:prstGeom>
          <a:solidFill>
            <a:srgbClr val="16223B"/>
          </a:solidFill>
          <a:ln/>
        </p:spPr>
      </p:sp>
      <p:sp>
        <p:nvSpPr>
          <p:cNvPr id="36" name="Text 34"/>
          <p:cNvSpPr/>
          <p:nvPr/>
        </p:nvSpPr>
        <p:spPr>
          <a:xfrm>
            <a:off x="6318504" y="429768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HOTELS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6318504" y="4617720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55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Ivey’s Hotel</a:t>
            </a:r>
            <a:endParaRPr lang="en-US" sz="1550" dirty="0"/>
          </a:p>
        </p:txBody>
      </p:sp>
      <p:sp>
        <p:nvSpPr>
          <p:cNvPr id="38" name="Text 36"/>
          <p:cNvSpPr/>
          <p:nvPr/>
        </p:nvSpPr>
        <p:spPr>
          <a:xfrm>
            <a:off x="6318504" y="534924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84</a:t>
            </a:r>
            <a:endParaRPr lang="en-US" sz="2400" dirty="0"/>
          </a:p>
        </p:txBody>
      </p:sp>
      <p:sp>
        <p:nvSpPr>
          <p:cNvPr id="39" name="Text 37"/>
          <p:cNvSpPr/>
          <p:nvPr/>
        </p:nvSpPr>
        <p:spPr>
          <a:xfrm>
            <a:off x="7095744" y="551383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8860536" y="4114800"/>
            <a:ext cx="2606040" cy="1783080"/>
          </a:xfrm>
          <a:prstGeom prst="roundRect">
            <a:avLst>
              <a:gd name="adj" fmla="val 4103"/>
            </a:avLst>
          </a:prstGeom>
          <a:solidFill>
            <a:srgbClr val="16223B"/>
          </a:solidFill>
          <a:ln/>
        </p:spPr>
      </p:sp>
      <p:sp>
        <p:nvSpPr>
          <p:cNvPr id="41" name="Text 39"/>
          <p:cNvSpPr/>
          <p:nvPr/>
        </p:nvSpPr>
        <p:spPr>
          <a:xfrm>
            <a:off x="9089136" y="429768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WELLNESS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9089136" y="4617720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55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Sauna House CLT</a:t>
            </a:r>
            <a:endParaRPr lang="en-US" sz="1550" dirty="0"/>
          </a:p>
        </p:txBody>
      </p:sp>
      <p:sp>
        <p:nvSpPr>
          <p:cNvPr id="43" name="Text 41"/>
          <p:cNvSpPr/>
          <p:nvPr/>
        </p:nvSpPr>
        <p:spPr>
          <a:xfrm>
            <a:off x="9089136" y="534924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75</a:t>
            </a:r>
            <a:endParaRPr lang="en-US" sz="2400" dirty="0"/>
          </a:p>
        </p:txBody>
      </p:sp>
      <p:sp>
        <p:nvSpPr>
          <p:cNvPr id="44" name="Text 42"/>
          <p:cNvSpPr/>
          <p:nvPr/>
        </p:nvSpPr>
        <p:spPr>
          <a:xfrm>
            <a:off x="9866376" y="551383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11430000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548640" y="6446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CHARLOTTE GENTLEMAN'S GUIDE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PROGRAM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7772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This isn’t a listicle.</a:t>
            </a:r>
            <a:endParaRPr lang="en-US" sz="3200" dirty="0"/>
          </a:p>
          <a:p>
            <a:pPr indent="0" marL="0">
              <a:buNone/>
            </a:pPr>
            <a:r>
              <a:rPr lang="en-US" sz="32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It’s a founding partnership.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2103120"/>
            <a:ext cx="65836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Charlotte Gentleman’s Guide launches with a small, locked roster of Founding Partners per category — not an open directory. Being named to the guide is the credential; the partnership is how a venue owns its placement, its story, and its exposure to the audience actively looking for it.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4215384"/>
            <a:ext cx="146304" cy="14630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4105656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5F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Editorial feature across Agent Fox’s IG, TikTok, and YouTube Shorts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48640" y="4672584"/>
            <a:ext cx="146304" cy="14630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4562856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5F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Permanent placement on the Charlotte Gentleman’s Guide site, ranked by tier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5129784"/>
            <a:ext cx="146304" cy="14630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5020056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5F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 photography of the venue for guide + partner use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48640" y="5586984"/>
            <a:ext cx="146304" cy="14630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2" name="Text 10"/>
          <p:cNvSpPr/>
          <p:nvPr/>
        </p:nvSpPr>
        <p:spPr>
          <a:xfrm>
            <a:off x="868680" y="5477256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5F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locked “Founding Partner” badge — never re-sold to a competitor in-category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7406640" y="2103120"/>
            <a:ext cx="4206240" cy="4160520"/>
          </a:xfrm>
          <a:prstGeom prst="roundRect">
            <a:avLst>
              <a:gd name="adj" fmla="val 2198"/>
            </a:avLst>
          </a:prstGeom>
          <a:solidFill>
            <a:srgbClr val="16223B"/>
          </a:solidFill>
          <a:ln/>
        </p:spPr>
      </p:sp>
      <p:sp>
        <p:nvSpPr>
          <p:cNvPr id="14" name="Text 12"/>
          <p:cNvSpPr/>
          <p:nvPr/>
        </p:nvSpPr>
        <p:spPr>
          <a:xfrm>
            <a:off x="7680960" y="2423160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22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SEAT PER</a:t>
            </a:r>
            <a:endParaRPr lang="en-US" sz="2200" dirty="0"/>
          </a:p>
          <a:p>
            <a:pPr indent="0" marL="0">
              <a:lnSpc>
                <a:spcPts val="2400"/>
              </a:lnSpc>
              <a:buNone/>
            </a:pPr>
            <a:r>
              <a:rPr lang="en-US" sz="22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CATEGORY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7680960" y="3337560"/>
            <a:ext cx="3657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Founding Partner status is exclusive within each category for the life of the agreement — scarcity is the offer.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7680960" y="4251960"/>
            <a:ext cx="3657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Dining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680960" y="4489704"/>
            <a:ext cx="3657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Cocktails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7680960" y="4727448"/>
            <a:ext cx="3657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Cigar &amp; Whiskey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7680960" y="4965192"/>
            <a:ext cx="3657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Nightlife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7680960" y="5202936"/>
            <a:ext cx="3657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Menswear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680960" y="5440680"/>
            <a:ext cx="3657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Grooming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680960" y="5678424"/>
            <a:ext cx="3657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Hotels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7680960" y="5916168"/>
            <a:ext cx="3657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Wellness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1430000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548640" y="6446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CHARLOTTE GENTLEMAN'S GUIDE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Partnership Tiers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starting framework — to be finalized with Agent Fox before outreach.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331720"/>
            <a:ext cx="3520440" cy="3657600"/>
          </a:xfrm>
          <a:prstGeom prst="roundRect">
            <a:avLst>
              <a:gd name="adj" fmla="val 2597"/>
            </a:avLst>
          </a:prstGeom>
          <a:solidFill>
            <a:srgbClr val="16223B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6060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Community Partner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22960" y="3108960"/>
            <a:ext cx="2971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$750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822960" y="370332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 ·  $250 / mo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22960" y="4114800"/>
            <a:ext cx="30175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 listing, one social mention, standard photography.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297680" y="2148840"/>
            <a:ext cx="3520440" cy="3977640"/>
          </a:xfrm>
          <a:prstGeom prst="roundRect">
            <a:avLst>
              <a:gd name="adj" fmla="val 2597"/>
            </a:avLst>
          </a:prstGeom>
          <a:solidFill>
            <a:srgbClr val="1C2C4A"/>
          </a:solidFill>
          <a:ln w="19050">
            <a:solidFill>
              <a:srgbClr val="C9A22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349240" y="1965960"/>
            <a:ext cx="1417320" cy="365760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</p:sp>
      <p:sp>
        <p:nvSpPr>
          <p:cNvPr id="12" name="Text 10"/>
          <p:cNvSpPr/>
          <p:nvPr/>
        </p:nvSpPr>
        <p:spPr>
          <a:xfrm>
            <a:off x="5349240" y="196596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5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POPULAR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572000" y="242316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Founding Partner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572000" y="2926080"/>
            <a:ext cx="2971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$3,000</a:t>
            </a:r>
            <a:endParaRPr lang="en-US" sz="3200" dirty="0"/>
          </a:p>
        </p:txBody>
      </p:sp>
      <p:sp>
        <p:nvSpPr>
          <p:cNvPr id="15" name="Text 13"/>
          <p:cNvSpPr/>
          <p:nvPr/>
        </p:nvSpPr>
        <p:spPr>
          <a:xfrm>
            <a:off x="4572000" y="352044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 ·  $500 / mo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572000" y="3931920"/>
            <a:ext cx="301752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F5F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placement, dedicated feature content, professional shoot, quarterly refresh.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8046720" y="2331720"/>
            <a:ext cx="3520440" cy="3657600"/>
          </a:xfrm>
          <a:prstGeom prst="roundRect">
            <a:avLst>
              <a:gd name="adj" fmla="val 2597"/>
            </a:avLst>
          </a:prstGeom>
          <a:solidFill>
            <a:srgbClr val="16223B"/>
          </a:solidFill>
          <a:ln/>
        </p:spPr>
      </p:sp>
      <p:sp>
        <p:nvSpPr>
          <p:cNvPr id="18" name="Text 16"/>
          <p:cNvSpPr/>
          <p:nvPr/>
        </p:nvSpPr>
        <p:spPr>
          <a:xfrm>
            <a:off x="8321040" y="26060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Category Exclusive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8321040" y="3108960"/>
            <a:ext cx="2971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$7,500</a:t>
            </a:r>
            <a:endParaRPr lang="en-US" sz="3200" dirty="0"/>
          </a:p>
        </p:txBody>
      </p:sp>
      <p:sp>
        <p:nvSpPr>
          <p:cNvPr id="20" name="Text 18"/>
          <p:cNvSpPr/>
          <p:nvPr/>
        </p:nvSpPr>
        <p:spPr>
          <a:xfrm>
            <a:off x="8321040" y="370332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 ·  $750 / mo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8321040" y="4114800"/>
            <a:ext cx="30175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partner per category, presenting-sponsor billing, first right of renewal.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11430000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48640" y="6446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CHARLOTTE GENTLEMAN'S GUIDE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DELIVERABLES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every partner receives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11064240" cy="868680"/>
          </a:xfrm>
          <a:prstGeom prst="roundRect">
            <a:avLst>
              <a:gd name="adj" fmla="val 8421"/>
            </a:avLst>
          </a:prstGeom>
          <a:solidFill>
            <a:srgbClr val="16223B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2103120"/>
            <a:ext cx="822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828800" y="2075688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Guide placement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120640" y="2057400"/>
            <a:ext cx="6309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permanent, tier-ranked profile on the Charlotte Gentleman’s Guide — name, score, photos, and story.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48640" y="3017520"/>
            <a:ext cx="11064240" cy="868680"/>
          </a:xfrm>
          <a:prstGeom prst="roundRect">
            <a:avLst>
              <a:gd name="adj" fmla="val 8421"/>
            </a:avLst>
          </a:prstGeom>
          <a:solidFill>
            <a:srgbClr val="1C2C4A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3154680"/>
            <a:ext cx="822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1828800" y="3127248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Social features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120640" y="3108960"/>
            <a:ext cx="6309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Dedicated content across Agent Fox’s Instagram, TikTok, and YouTube Shorts, tailored to the venue.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4069080"/>
            <a:ext cx="11064240" cy="868680"/>
          </a:xfrm>
          <a:prstGeom prst="roundRect">
            <a:avLst>
              <a:gd name="adj" fmla="val 8421"/>
            </a:avLst>
          </a:prstGeom>
          <a:solidFill>
            <a:srgbClr val="16223B"/>
          </a:solidFill>
          <a:ln/>
        </p:spPr>
      </p:sp>
      <p:sp>
        <p:nvSpPr>
          <p:cNvPr id="13" name="Text 11"/>
          <p:cNvSpPr/>
          <p:nvPr/>
        </p:nvSpPr>
        <p:spPr>
          <a:xfrm>
            <a:off x="822960" y="4206240"/>
            <a:ext cx="822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1828800" y="4178808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Professional photography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120640" y="4160520"/>
            <a:ext cx="6309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on-site shoot capturing the venue at its best — usable by the venue for its own marketing.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48640" y="5120640"/>
            <a:ext cx="11064240" cy="868680"/>
          </a:xfrm>
          <a:prstGeom prst="roundRect">
            <a:avLst>
              <a:gd name="adj" fmla="val 8421"/>
            </a:avLst>
          </a:prstGeom>
          <a:solidFill>
            <a:srgbClr val="1C2C4A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5257800"/>
            <a:ext cx="822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1828800" y="5230368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Quarterly refresh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5120640" y="5212080"/>
            <a:ext cx="6309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standing check-in to update the listing, rotate features, and keep the score current.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1430000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48640" y="6446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CHARLOTTE GENTLEMAN'S GUIDE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audit to launch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508760" y="2148840"/>
            <a:ext cx="457200" cy="45720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1508760" y="21488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011680" y="2377440"/>
            <a:ext cx="1371600" cy="0"/>
          </a:xfrm>
          <a:prstGeom prst="line">
            <a:avLst/>
          </a:prstGeom>
          <a:noFill/>
          <a:ln w="19050">
            <a:solidFill>
              <a:srgbClr val="2A3B5C"/>
            </a:solidFill>
            <a:prstDash val="dash"/>
          </a:ln>
        </p:spPr>
      </p:sp>
      <p:sp>
        <p:nvSpPr>
          <p:cNvPr id="7" name="Shape 5"/>
          <p:cNvSpPr/>
          <p:nvPr/>
        </p:nvSpPr>
        <p:spPr>
          <a:xfrm>
            <a:off x="548640" y="2880360"/>
            <a:ext cx="2514600" cy="2651760"/>
          </a:xfrm>
          <a:prstGeom prst="roundRect">
            <a:avLst>
              <a:gd name="adj" fmla="val 2909"/>
            </a:avLst>
          </a:prstGeom>
          <a:solidFill>
            <a:srgbClr val="16223B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310896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Wave 1 outreach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777240" y="3657600"/>
            <a:ext cx="21031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Founding Partner conversations begin with the Black Card and Gold List names in this deck.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297680" y="2148840"/>
            <a:ext cx="457200" cy="45720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4297680" y="21488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4800600" y="2377440"/>
            <a:ext cx="1371600" cy="0"/>
          </a:xfrm>
          <a:prstGeom prst="line">
            <a:avLst/>
          </a:prstGeom>
          <a:noFill/>
          <a:ln w="19050">
            <a:solidFill>
              <a:srgbClr val="2A3B5C"/>
            </a:solidFill>
            <a:prstDash val="dash"/>
          </a:ln>
        </p:spPr>
      </p:sp>
      <p:sp>
        <p:nvSpPr>
          <p:cNvPr id="13" name="Shape 11"/>
          <p:cNvSpPr/>
          <p:nvPr/>
        </p:nvSpPr>
        <p:spPr>
          <a:xfrm>
            <a:off x="3337560" y="2880360"/>
            <a:ext cx="2514600" cy="2651760"/>
          </a:xfrm>
          <a:prstGeom prst="roundRect">
            <a:avLst>
              <a:gd name="adj" fmla="val 2909"/>
            </a:avLst>
          </a:prstGeom>
          <a:solidFill>
            <a:srgbClr val="16223B"/>
          </a:solidFill>
          <a:ln/>
        </p:spPr>
      </p:sp>
      <p:sp>
        <p:nvSpPr>
          <p:cNvPr id="14" name="Text 12"/>
          <p:cNvSpPr/>
          <p:nvPr/>
        </p:nvSpPr>
        <p:spPr>
          <a:xfrm>
            <a:off x="3566160" y="310896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On-site audits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3566160" y="3657600"/>
            <a:ext cx="21031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Fox visits each venue to lock final scores, capture photography, and confirm partnership terms.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7086600" y="2148840"/>
            <a:ext cx="457200" cy="45720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7" name="Text 15"/>
          <p:cNvSpPr/>
          <p:nvPr/>
        </p:nvSpPr>
        <p:spPr>
          <a:xfrm>
            <a:off x="7086600" y="21488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7589520" y="2377440"/>
            <a:ext cx="1371600" cy="0"/>
          </a:xfrm>
          <a:prstGeom prst="line">
            <a:avLst/>
          </a:prstGeom>
          <a:noFill/>
          <a:ln w="19050">
            <a:solidFill>
              <a:srgbClr val="2A3B5C"/>
            </a:solidFill>
            <a:prstDash val="dash"/>
          </a:ln>
        </p:spPr>
      </p:sp>
      <p:sp>
        <p:nvSpPr>
          <p:cNvPr id="19" name="Shape 17"/>
          <p:cNvSpPr/>
          <p:nvPr/>
        </p:nvSpPr>
        <p:spPr>
          <a:xfrm>
            <a:off x="6126480" y="2880360"/>
            <a:ext cx="2514600" cy="2651760"/>
          </a:xfrm>
          <a:prstGeom prst="roundRect">
            <a:avLst>
              <a:gd name="adj" fmla="val 2909"/>
            </a:avLst>
          </a:prstGeom>
          <a:solidFill>
            <a:srgbClr val="16223B"/>
          </a:solidFill>
          <a:ln/>
        </p:spPr>
      </p:sp>
      <p:sp>
        <p:nvSpPr>
          <p:cNvPr id="20" name="Text 18"/>
          <p:cNvSpPr/>
          <p:nvPr/>
        </p:nvSpPr>
        <p:spPr>
          <a:xfrm>
            <a:off x="6355080" y="310896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Guide goes live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6355080" y="3657600"/>
            <a:ext cx="21031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Charlotte Gentleman’s Guide publishes with Founding Partners featured first across every channel.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9875520" y="2148840"/>
            <a:ext cx="457200" cy="45720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9875520" y="21488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8915400" y="2880360"/>
            <a:ext cx="2514600" cy="2651760"/>
          </a:xfrm>
          <a:prstGeom prst="roundRect">
            <a:avLst>
              <a:gd name="adj" fmla="val 2909"/>
            </a:avLst>
          </a:prstGeom>
          <a:solidFill>
            <a:srgbClr val="16223B"/>
          </a:solidFill>
          <a:ln/>
        </p:spPr>
      </p:sp>
      <p:sp>
        <p:nvSpPr>
          <p:cNvPr id="25" name="Text 23"/>
          <p:cNvSpPr/>
          <p:nvPr/>
        </p:nvSpPr>
        <p:spPr>
          <a:xfrm>
            <a:off x="9144000" y="310896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Expand the map</a:t>
            </a:r>
            <a:endParaRPr lang="en-US" sz="1450" dirty="0"/>
          </a:p>
        </p:txBody>
      </p:sp>
      <p:sp>
        <p:nvSpPr>
          <p:cNvPr id="26" name="Text 24"/>
          <p:cNvSpPr/>
          <p:nvPr/>
        </p:nvSpPr>
        <p:spPr>
          <a:xfrm>
            <a:off x="9144000" y="3657600"/>
            <a:ext cx="21031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rubric, new city — the Charlotte playbook becomes the template for the Americas rollout.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1430000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548640" y="6446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CHARLOTTE GENTLEMAN'S GUIDE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-1828800" y="-2286000"/>
            <a:ext cx="5486400" cy="5486400"/>
          </a:xfrm>
          <a:prstGeom prst="ellipse">
            <a:avLst/>
          </a:prstGeom>
          <a:solidFill>
            <a:srgbClr val="16223B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28600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LET’S BUILD THE STANDARD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91440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800"/>
              </a:lnSpc>
              <a:buNone/>
            </a:pPr>
            <a:r>
              <a:rPr lang="en-US" sz="44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Join the Founding</a:t>
            </a:r>
            <a:endParaRPr lang="en-US" sz="4400" dirty="0"/>
          </a:p>
          <a:p>
            <a:pPr indent="0" marL="0">
              <a:lnSpc>
                <a:spcPts val="4800"/>
              </a:lnSpc>
              <a:buNone/>
            </a:pPr>
            <a:r>
              <a:rPr lang="en-US" sz="44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Partner roster.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822960" y="44805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Fox  ·  Charlotte Gentleman’s Guide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22960" y="48006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parispullen@gmail.com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VISION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6583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Charlotte deserves a</a:t>
            </a:r>
            <a:endParaRPr lang="en-US" sz="3200" dirty="0"/>
          </a:p>
          <a:p>
            <a:pPr indent="0" marL="0">
              <a:buNone/>
            </a:pPr>
            <a:r>
              <a:rPr lang="en-US" sz="32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curator, not a directory.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2148840"/>
            <a:ext cx="63093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Charlotte has plenty of ‘10 best’ listicles. It has no single, trusted standard for where a gentleman actually goes — to eat well, drink well, dress well, and be taken care of. The Charlotte Gentleman’s Guide is that standard: a hand-scored city guide covering dining, bars, grooming, menswear, hotels, and wellness, built around one rating system and one voice.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5394960"/>
            <a:ext cx="6309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and fronted by Agent Fox — launching in Charlotte, built to expand city by city across the Americas.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315200" y="2148840"/>
            <a:ext cx="4297680" cy="1005840"/>
          </a:xfrm>
          <a:prstGeom prst="roundRect">
            <a:avLst>
              <a:gd name="adj" fmla="val 7273"/>
            </a:avLst>
          </a:prstGeom>
          <a:solidFill>
            <a:srgbClr val="16223B"/>
          </a:solidFill>
          <a:ln/>
        </p:spPr>
      </p:sp>
      <p:sp>
        <p:nvSpPr>
          <p:cNvPr id="7" name="Text 5"/>
          <p:cNvSpPr/>
          <p:nvPr/>
        </p:nvSpPr>
        <p:spPr>
          <a:xfrm>
            <a:off x="7589520" y="2221992"/>
            <a:ext cx="1463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9144000" y="2148840"/>
            <a:ext cx="2331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5F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Curated categories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7315200" y="3383280"/>
            <a:ext cx="4297680" cy="1005840"/>
          </a:xfrm>
          <a:prstGeom prst="roundRect">
            <a:avLst>
              <a:gd name="adj" fmla="val 7273"/>
            </a:avLst>
          </a:prstGeom>
          <a:solidFill>
            <a:srgbClr val="16223B"/>
          </a:solidFill>
          <a:ln/>
        </p:spPr>
      </p:sp>
      <p:sp>
        <p:nvSpPr>
          <p:cNvPr id="10" name="Text 8"/>
          <p:cNvSpPr/>
          <p:nvPr/>
        </p:nvSpPr>
        <p:spPr>
          <a:xfrm>
            <a:off x="7589520" y="3456432"/>
            <a:ext cx="1463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35+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9144000" y="3383280"/>
            <a:ext cx="2331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5F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Venues audited in Wave 1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7315200" y="4617720"/>
            <a:ext cx="4297680" cy="1005840"/>
          </a:xfrm>
          <a:prstGeom prst="roundRect">
            <a:avLst>
              <a:gd name="adj" fmla="val 7273"/>
            </a:avLst>
          </a:prstGeom>
          <a:solidFill>
            <a:srgbClr val="16223B"/>
          </a:solidFill>
          <a:ln/>
        </p:spPr>
      </p:sp>
      <p:sp>
        <p:nvSpPr>
          <p:cNvPr id="13" name="Text 11"/>
          <p:cNvSpPr/>
          <p:nvPr/>
        </p:nvSpPr>
        <p:spPr>
          <a:xfrm>
            <a:off x="7589520" y="4690872"/>
            <a:ext cx="1463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9144000" y="4617720"/>
            <a:ext cx="2331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5F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Scoring pillars per venue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1430000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48640" y="6446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CHARLOTTE GENTLEMAN'S GUIDE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NOW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city’s best venues have no</a:t>
            </a:r>
            <a:endParaRPr lang="en-US" sz="3000" dirty="0"/>
          </a:p>
          <a:p>
            <a:pPr indent="0" marL="0">
              <a:buNone/>
            </a:pPr>
            <a:r>
              <a:rPr lang="en-US" sz="30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shared standard — and no united voice.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286000"/>
            <a:ext cx="5257800" cy="1691640"/>
          </a:xfrm>
          <a:prstGeom prst="roundRect">
            <a:avLst>
              <a:gd name="adj" fmla="val 4324"/>
            </a:avLst>
          </a:prstGeom>
          <a:solidFill>
            <a:srgbClr val="16223B"/>
          </a:solidFill>
          <a:ln/>
        </p:spPr>
      </p:sp>
      <p:sp>
        <p:nvSpPr>
          <p:cNvPr id="5" name="Shape 3"/>
          <p:cNvSpPr/>
          <p:nvPr/>
        </p:nvSpPr>
        <p:spPr>
          <a:xfrm>
            <a:off x="804672" y="2542032"/>
            <a:ext cx="384048" cy="384048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6" name="Text 4"/>
          <p:cNvSpPr/>
          <p:nvPr/>
        </p:nvSpPr>
        <p:spPr>
          <a:xfrm>
            <a:off x="804672" y="25420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325880" y="2487168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Fragmented discovery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04672" y="3063240"/>
            <a:ext cx="4800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Reviews live scattered across Yelp, Tripadvisor, and blogs with no point of view and no filter for taste.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126480" y="2286000"/>
            <a:ext cx="5257800" cy="1691640"/>
          </a:xfrm>
          <a:prstGeom prst="roundRect">
            <a:avLst>
              <a:gd name="adj" fmla="val 4324"/>
            </a:avLst>
          </a:prstGeom>
          <a:solidFill>
            <a:srgbClr val="16223B"/>
          </a:solidFill>
          <a:ln/>
        </p:spPr>
      </p:sp>
      <p:sp>
        <p:nvSpPr>
          <p:cNvPr id="10" name="Shape 8"/>
          <p:cNvSpPr/>
          <p:nvPr/>
        </p:nvSpPr>
        <p:spPr>
          <a:xfrm>
            <a:off x="6382512" y="2542032"/>
            <a:ext cx="384048" cy="384048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6382512" y="25420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903720" y="2487168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taste filter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382512" y="3063240"/>
            <a:ext cx="4800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“Best of” lists are algorithmic, not curated — they don’t know the difference between busy and excellent.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48640" y="4160520"/>
            <a:ext cx="5257800" cy="1691640"/>
          </a:xfrm>
          <a:prstGeom prst="roundRect">
            <a:avLst>
              <a:gd name="adj" fmla="val 4324"/>
            </a:avLst>
          </a:prstGeom>
          <a:solidFill>
            <a:srgbClr val="16223B"/>
          </a:solidFill>
          <a:ln/>
        </p:spPr>
      </p:sp>
      <p:sp>
        <p:nvSpPr>
          <p:cNvPr id="15" name="Shape 13"/>
          <p:cNvSpPr/>
          <p:nvPr/>
        </p:nvSpPr>
        <p:spPr>
          <a:xfrm>
            <a:off x="804672" y="4416552"/>
            <a:ext cx="384048" cy="384048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6" name="Text 14"/>
          <p:cNvSpPr/>
          <p:nvPr/>
        </p:nvSpPr>
        <p:spPr>
          <a:xfrm>
            <a:off x="804672" y="441655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325880" y="4361688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 built-in audience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04672" y="4937760"/>
            <a:ext cx="4800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Fox brings a growing, engaged men’s lifestyle following that arrives already primed to trust the recommendation.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126480" y="4160520"/>
            <a:ext cx="5257800" cy="1691640"/>
          </a:xfrm>
          <a:prstGeom prst="roundRect">
            <a:avLst>
              <a:gd name="adj" fmla="val 4324"/>
            </a:avLst>
          </a:prstGeom>
          <a:solidFill>
            <a:srgbClr val="16223B"/>
          </a:solidFill>
          <a:ln/>
        </p:spPr>
      </p:sp>
      <p:sp>
        <p:nvSpPr>
          <p:cNvPr id="20" name="Shape 18"/>
          <p:cNvSpPr/>
          <p:nvPr/>
        </p:nvSpPr>
        <p:spPr>
          <a:xfrm>
            <a:off x="6382512" y="4416552"/>
            <a:ext cx="384048" cy="384048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1" name="Text 19"/>
          <p:cNvSpPr/>
          <p:nvPr/>
        </p:nvSpPr>
        <p:spPr>
          <a:xfrm>
            <a:off x="6382512" y="441655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6903720" y="4361688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First-mover in Charlotte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382512" y="4937760"/>
            <a:ext cx="4800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existing brand owns ‘the gentleman’s standard’ for this city. This program claims that position first.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11430000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548640" y="6446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CHARLOTTE GENTLEMAN'S GUIDE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Gentleman’s Score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venue is scored across six weighted pillars — then indexed to a single 100-point standard.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057400"/>
            <a:ext cx="3566160" cy="1783080"/>
          </a:xfrm>
          <a:prstGeom prst="roundRect">
            <a:avLst>
              <a:gd name="adj" fmla="val 4103"/>
            </a:avLst>
          </a:prstGeom>
          <a:solidFill>
            <a:srgbClr val="16223B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240280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20%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777240" y="2807208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Aesthetic &amp; Atmosphere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777240" y="3264408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Design, lighting, materials — does the room itself hold up?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251960" y="2057400"/>
            <a:ext cx="3566160" cy="1783080"/>
          </a:xfrm>
          <a:prstGeom prst="roundRect">
            <a:avLst>
              <a:gd name="adj" fmla="val 4103"/>
            </a:avLst>
          </a:prstGeom>
          <a:solidFill>
            <a:srgbClr val="16223B"/>
          </a:solidFill>
          <a:ln/>
        </p:spPr>
      </p:sp>
      <p:sp>
        <p:nvSpPr>
          <p:cNvPr id="10" name="Text 8"/>
          <p:cNvSpPr/>
          <p:nvPr/>
        </p:nvSpPr>
        <p:spPr>
          <a:xfrm>
            <a:off x="4480560" y="2240280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25%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4480560" y="2807208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Craft &amp; Quality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4480560" y="3264408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Execution on the plate, in the glass, or under the razor.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7955280" y="2057400"/>
            <a:ext cx="3566160" cy="1783080"/>
          </a:xfrm>
          <a:prstGeom prst="roundRect">
            <a:avLst>
              <a:gd name="adj" fmla="val 4103"/>
            </a:avLst>
          </a:prstGeom>
          <a:solidFill>
            <a:srgbClr val="16223B"/>
          </a:solidFill>
          <a:ln/>
        </p:spPr>
      </p:sp>
      <p:sp>
        <p:nvSpPr>
          <p:cNvPr id="14" name="Text 12"/>
          <p:cNvSpPr/>
          <p:nvPr/>
        </p:nvSpPr>
        <p:spPr>
          <a:xfrm>
            <a:off x="8183880" y="2240280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20%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8183880" y="2807208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Service &amp; Hospitality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8183880" y="3264408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Polish, attentiveness, and discretion from staff.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48640" y="4023360"/>
            <a:ext cx="3566160" cy="1783080"/>
          </a:xfrm>
          <a:prstGeom prst="roundRect">
            <a:avLst>
              <a:gd name="adj" fmla="val 4103"/>
            </a:avLst>
          </a:prstGeom>
          <a:solidFill>
            <a:srgbClr val="16223B"/>
          </a:solidFill>
          <a:ln/>
        </p:spPr>
      </p:sp>
      <p:sp>
        <p:nvSpPr>
          <p:cNvPr id="18" name="Text 16"/>
          <p:cNvSpPr/>
          <p:nvPr/>
        </p:nvSpPr>
        <p:spPr>
          <a:xfrm>
            <a:off x="777240" y="4206240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15%</a:t>
            </a:r>
            <a:endParaRPr lang="en-US" sz="2600" dirty="0"/>
          </a:p>
        </p:txBody>
      </p:sp>
      <p:sp>
        <p:nvSpPr>
          <p:cNvPr id="19" name="Text 17"/>
          <p:cNvSpPr/>
          <p:nvPr/>
        </p:nvSpPr>
        <p:spPr>
          <a:xfrm>
            <a:off x="777240" y="4773168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Energy Factor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777240" y="5230368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venue performs after dark, or how memorable the experience feels.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251960" y="4023360"/>
            <a:ext cx="3566160" cy="1783080"/>
          </a:xfrm>
          <a:prstGeom prst="roundRect">
            <a:avLst>
              <a:gd name="adj" fmla="val 4103"/>
            </a:avLst>
          </a:prstGeom>
          <a:solidFill>
            <a:srgbClr val="16223B"/>
          </a:solidFill>
          <a:ln/>
        </p:spPr>
      </p:sp>
      <p:sp>
        <p:nvSpPr>
          <p:cNvPr id="22" name="Text 20"/>
          <p:cNvSpPr/>
          <p:nvPr/>
        </p:nvSpPr>
        <p:spPr>
          <a:xfrm>
            <a:off x="4480560" y="4206240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10%</a:t>
            </a:r>
            <a:endParaRPr lang="en-US" sz="2600" dirty="0"/>
          </a:p>
        </p:txBody>
      </p:sp>
      <p:sp>
        <p:nvSpPr>
          <p:cNvPr id="23" name="Text 21"/>
          <p:cNvSpPr/>
          <p:nvPr/>
        </p:nvSpPr>
        <p:spPr>
          <a:xfrm>
            <a:off x="4480560" y="4773168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Exclusivity &amp; Prestige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4480560" y="5230368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Scarcity, reservation difficulty, membership, clientele.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7955280" y="4023360"/>
            <a:ext cx="3566160" cy="1783080"/>
          </a:xfrm>
          <a:prstGeom prst="roundRect">
            <a:avLst>
              <a:gd name="adj" fmla="val 4103"/>
            </a:avLst>
          </a:prstGeom>
          <a:solidFill>
            <a:srgbClr val="16223B"/>
          </a:solidFill>
          <a:ln/>
        </p:spPr>
      </p:sp>
      <p:sp>
        <p:nvSpPr>
          <p:cNvPr id="26" name="Text 24"/>
          <p:cNvSpPr/>
          <p:nvPr/>
        </p:nvSpPr>
        <p:spPr>
          <a:xfrm>
            <a:off x="8183880" y="4206240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10%</a:t>
            </a:r>
            <a:endParaRPr lang="en-US" sz="2600" dirty="0"/>
          </a:p>
        </p:txBody>
      </p:sp>
      <p:sp>
        <p:nvSpPr>
          <p:cNvPr id="27" name="Text 25"/>
          <p:cNvSpPr/>
          <p:nvPr/>
        </p:nvSpPr>
        <p:spPr>
          <a:xfrm>
            <a:off x="8183880" y="4773168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Value for Experience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8183880" y="5230368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the price match what you actually walk away with.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11430000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548640" y="6446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CHARLOTTE GENTLEMAN'S GUIDE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METHODOLOGY, CONT.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tiers. One standard.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Composite scores sort every venue into a tier before it ever reaches the guide.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194560"/>
            <a:ext cx="3520440" cy="3566160"/>
          </a:xfrm>
          <a:prstGeom prst="roundRect">
            <a:avLst>
              <a:gd name="adj" fmla="val 2597"/>
            </a:avLst>
          </a:prstGeom>
          <a:solidFill>
            <a:srgbClr val="16223B"/>
          </a:solidFill>
          <a:ln/>
        </p:spPr>
      </p:sp>
      <p:sp>
        <p:nvSpPr>
          <p:cNvPr id="6" name="Shape 4"/>
          <p:cNvSpPr/>
          <p:nvPr/>
        </p:nvSpPr>
        <p:spPr>
          <a:xfrm>
            <a:off x="868680" y="2514600"/>
            <a:ext cx="1737360" cy="38404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251460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 CARD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68680" y="3063240"/>
            <a:ext cx="2880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85–100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868680" y="4023360"/>
            <a:ext cx="28803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definitive standard-bearers. Featured first, featured everywhere — homepage, social, print.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297680" y="2194560"/>
            <a:ext cx="3520440" cy="3566160"/>
          </a:xfrm>
          <a:prstGeom prst="roundRect">
            <a:avLst>
              <a:gd name="adj" fmla="val 2597"/>
            </a:avLst>
          </a:prstGeom>
          <a:solidFill>
            <a:srgbClr val="16223B"/>
          </a:solidFill>
          <a:ln/>
        </p:spPr>
      </p:sp>
      <p:sp>
        <p:nvSpPr>
          <p:cNvPr id="11" name="Shape 9"/>
          <p:cNvSpPr/>
          <p:nvPr/>
        </p:nvSpPr>
        <p:spPr>
          <a:xfrm>
            <a:off x="4617720" y="2514600"/>
            <a:ext cx="1737360" cy="384048"/>
          </a:xfrm>
          <a:prstGeom prst="roundRect">
            <a:avLst>
              <a:gd name="adj" fmla="val 50000"/>
            </a:avLst>
          </a:prstGeom>
          <a:solidFill>
            <a:srgbClr val="1C2C4A"/>
          </a:solidFill>
          <a:ln/>
        </p:spPr>
      </p:sp>
      <p:sp>
        <p:nvSpPr>
          <p:cNvPr id="12" name="Text 10"/>
          <p:cNvSpPr/>
          <p:nvPr/>
        </p:nvSpPr>
        <p:spPr>
          <a:xfrm>
            <a:off x="4617720" y="251460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 LIST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617720" y="3063240"/>
            <a:ext cx="2880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75–84</a:t>
            </a:r>
            <a:endParaRPr lang="en-US" sz="4000" dirty="0"/>
          </a:p>
        </p:txBody>
      </p:sp>
      <p:sp>
        <p:nvSpPr>
          <p:cNvPr id="14" name="Text 12"/>
          <p:cNvSpPr/>
          <p:nvPr/>
        </p:nvSpPr>
        <p:spPr>
          <a:xfrm>
            <a:off x="4617720" y="4023360"/>
            <a:ext cx="28803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Excellent, dependable, distinctly worth the trip. The core of the guide.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046720" y="2194560"/>
            <a:ext cx="3520440" cy="3566160"/>
          </a:xfrm>
          <a:prstGeom prst="roundRect">
            <a:avLst>
              <a:gd name="adj" fmla="val 2597"/>
            </a:avLst>
          </a:prstGeom>
          <a:solidFill>
            <a:srgbClr val="16223B"/>
          </a:solidFill>
          <a:ln/>
        </p:spPr>
      </p:sp>
      <p:sp>
        <p:nvSpPr>
          <p:cNvPr id="16" name="Shape 14"/>
          <p:cNvSpPr/>
          <p:nvPr/>
        </p:nvSpPr>
        <p:spPr>
          <a:xfrm>
            <a:off x="8366760" y="2514600"/>
            <a:ext cx="1737360" cy="384048"/>
          </a:xfrm>
          <a:prstGeom prst="roundRect">
            <a:avLst>
              <a:gd name="adj" fmla="val 50000"/>
            </a:avLst>
          </a:prstGeom>
          <a:solidFill>
            <a:srgbClr val="1C2C4A"/>
          </a:solidFill>
          <a:ln/>
        </p:spPr>
      </p:sp>
      <p:sp>
        <p:nvSpPr>
          <p:cNvPr id="17" name="Text 15"/>
          <p:cNvSpPr/>
          <p:nvPr/>
        </p:nvSpPr>
        <p:spPr>
          <a:xfrm>
            <a:off x="8366760" y="251460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6FA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366760" y="3063240"/>
            <a:ext cx="2880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65–74</a:t>
            </a:r>
            <a:endParaRPr lang="en-US" sz="4000" dirty="0"/>
          </a:p>
        </p:txBody>
      </p:sp>
      <p:sp>
        <p:nvSpPr>
          <p:cNvPr id="19" name="Text 17"/>
          <p:cNvSpPr/>
          <p:nvPr/>
        </p:nvSpPr>
        <p:spPr>
          <a:xfrm>
            <a:off x="8366760" y="4023360"/>
            <a:ext cx="28803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Solid and on-brand — included, with room to climb the list.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548640" y="598932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Preliminary scores in this deck are directional — built from public reputation signals, press, and price positioning. Final scores lock after an in-person Agent Fox audit of each venue.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11430000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48640" y="6446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CHARLOTTE GENTLEMAN'S GUIDE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GENTLEMAN'S SCORE — CATEGORY AUDIT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Steakhouses &amp; Fine Dining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a gentleman closes a deal or opens a relationship.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11064240" cy="950976"/>
          </a:xfrm>
          <a:prstGeom prst="roundRect">
            <a:avLst>
              <a:gd name="adj" fmla="val 7692"/>
            </a:avLst>
          </a:prstGeom>
          <a:solidFill>
            <a:srgbClr val="16223B"/>
          </a:solidFill>
          <a:ln/>
        </p:spPr>
      </p:sp>
      <p:sp>
        <p:nvSpPr>
          <p:cNvPr id="6" name="Shape 4"/>
          <p:cNvSpPr/>
          <p:nvPr/>
        </p:nvSpPr>
        <p:spPr>
          <a:xfrm>
            <a:off x="822960" y="2185416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1854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600200" y="2075688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McNinch House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600200" y="242316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FOURTH WARD · PRIX FIXE MANSION DINING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1600200" y="2532888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Victorian-house fine dining, 3–5 course tasting menus, one seating a night.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366760" y="2039112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85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8366760" y="2514600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9692640" y="2295144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9692640" y="2295144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 CARD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3081528"/>
            <a:ext cx="11064240" cy="950976"/>
          </a:xfrm>
          <a:prstGeom prst="roundRect">
            <a:avLst>
              <a:gd name="adj" fmla="val 7692"/>
            </a:avLst>
          </a:prstGeom>
          <a:solidFill>
            <a:srgbClr val="1C2C4A"/>
          </a:solidFill>
          <a:ln/>
        </p:spPr>
      </p:sp>
      <p:sp>
        <p:nvSpPr>
          <p:cNvPr id="16" name="Shape 14"/>
          <p:cNvSpPr/>
          <p:nvPr/>
        </p:nvSpPr>
        <p:spPr>
          <a:xfrm>
            <a:off x="822960" y="3300984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330098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600200" y="3191256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Steak 48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600200" y="353872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UPTOWN · MODERN STEAKHOUSE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1600200" y="3648456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Open-kitchen theater, top-tier cuts, seafood that rivals the beef.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8366760" y="3154680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83</a:t>
            </a:r>
            <a:endParaRPr lang="en-US" sz="3000" dirty="0"/>
          </a:p>
        </p:txBody>
      </p:sp>
      <p:sp>
        <p:nvSpPr>
          <p:cNvPr id="22" name="Text 20"/>
          <p:cNvSpPr/>
          <p:nvPr/>
        </p:nvSpPr>
        <p:spPr>
          <a:xfrm>
            <a:off x="8366760" y="3630168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9692640" y="3410712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</p:sp>
      <p:sp>
        <p:nvSpPr>
          <p:cNvPr id="24" name="Text 22"/>
          <p:cNvSpPr/>
          <p:nvPr/>
        </p:nvSpPr>
        <p:spPr>
          <a:xfrm>
            <a:off x="9692640" y="3410712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 CARD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48640" y="4197096"/>
            <a:ext cx="11064240" cy="950976"/>
          </a:xfrm>
          <a:prstGeom prst="roundRect">
            <a:avLst>
              <a:gd name="adj" fmla="val 7692"/>
            </a:avLst>
          </a:prstGeom>
          <a:solidFill>
            <a:srgbClr val="16223B"/>
          </a:solidFill>
          <a:ln/>
        </p:spPr>
      </p:sp>
      <p:sp>
        <p:nvSpPr>
          <p:cNvPr id="26" name="Shape 24"/>
          <p:cNvSpPr/>
          <p:nvPr/>
        </p:nvSpPr>
        <p:spPr>
          <a:xfrm>
            <a:off x="822960" y="4416552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22960" y="441655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1600200" y="4306824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C&amp;W Steakhouse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600200" y="465429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BALLANTYNE · SPEAKEASY STEAKHOUSE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1600200" y="4764024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1920s speakeasy atmosphere, hand-cut Prime steaks, live jazz on select nights.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8366760" y="4270248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82</a:t>
            </a:r>
            <a:endParaRPr lang="en-US" sz="3000" dirty="0"/>
          </a:p>
        </p:txBody>
      </p:sp>
      <p:sp>
        <p:nvSpPr>
          <p:cNvPr id="32" name="Text 30"/>
          <p:cNvSpPr/>
          <p:nvPr/>
        </p:nvSpPr>
        <p:spPr>
          <a:xfrm>
            <a:off x="8366760" y="4745736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9692640" y="4526280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</p:sp>
      <p:sp>
        <p:nvSpPr>
          <p:cNvPr id="34" name="Text 32"/>
          <p:cNvSpPr/>
          <p:nvPr/>
        </p:nvSpPr>
        <p:spPr>
          <a:xfrm>
            <a:off x="9692640" y="4526280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 CARD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548640" y="5312664"/>
            <a:ext cx="11064240" cy="950976"/>
          </a:xfrm>
          <a:prstGeom prst="roundRect">
            <a:avLst>
              <a:gd name="adj" fmla="val 7692"/>
            </a:avLst>
          </a:prstGeom>
          <a:solidFill>
            <a:srgbClr val="1C2C4A"/>
          </a:solidFill>
          <a:ln/>
        </p:spPr>
      </p:sp>
      <p:sp>
        <p:nvSpPr>
          <p:cNvPr id="36" name="Shape 34"/>
          <p:cNvSpPr/>
          <p:nvPr/>
        </p:nvSpPr>
        <p:spPr>
          <a:xfrm>
            <a:off x="822960" y="5532120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22960" y="553212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 dirty="0"/>
          </a:p>
        </p:txBody>
      </p:sp>
      <p:sp>
        <p:nvSpPr>
          <p:cNvPr id="38" name="Text 36"/>
          <p:cNvSpPr/>
          <p:nvPr/>
        </p:nvSpPr>
        <p:spPr>
          <a:xfrm>
            <a:off x="1600200" y="5422392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Fig Tree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1600200" y="57698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ELIZABETH · HISTORIC HOUSE DINING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1600200" y="5879592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Charlotte institution since 2005 — porch and patio rooms for a slower-paced night.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8366760" y="5385816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77</a:t>
            </a:r>
            <a:endParaRPr lang="en-US" sz="3000" dirty="0"/>
          </a:p>
        </p:txBody>
      </p:sp>
      <p:sp>
        <p:nvSpPr>
          <p:cNvPr id="42" name="Text 40"/>
          <p:cNvSpPr/>
          <p:nvPr/>
        </p:nvSpPr>
        <p:spPr>
          <a:xfrm>
            <a:off x="8366760" y="5861304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9692640" y="5641848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1C2C4A"/>
          </a:solidFill>
          <a:ln/>
        </p:spPr>
      </p:sp>
      <p:sp>
        <p:nvSpPr>
          <p:cNvPr id="44" name="Text 42"/>
          <p:cNvSpPr/>
          <p:nvPr/>
        </p:nvSpPr>
        <p:spPr>
          <a:xfrm>
            <a:off x="9692640" y="5641848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 LIST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11430000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548640" y="6446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CHARLOTTE GENTLEMAN'S GUIDE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GENTLEMAN'S SCORE — CATEGORY AUDIT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Cocktail Bars &amp; Speakeasies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room you take someone when you want to impress them.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11064240" cy="950976"/>
          </a:xfrm>
          <a:prstGeom prst="roundRect">
            <a:avLst>
              <a:gd name="adj" fmla="val 7692"/>
            </a:avLst>
          </a:prstGeom>
          <a:solidFill>
            <a:srgbClr val="16223B"/>
          </a:solidFill>
          <a:ln/>
        </p:spPr>
      </p:sp>
      <p:sp>
        <p:nvSpPr>
          <p:cNvPr id="6" name="Shape 4"/>
          <p:cNvSpPr/>
          <p:nvPr/>
        </p:nvSpPr>
        <p:spPr>
          <a:xfrm>
            <a:off x="822960" y="2185416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1854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600200" y="2075688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Lorem Ipsum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600200" y="242316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HOTEL REFUGE · LISTENING BAR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1600200" y="2532888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Justin Hazelton’s listening bar — named to Esquire’s Best Bars in America 2025.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366760" y="2039112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88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8366760" y="2514600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9692640" y="2295144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9692640" y="2295144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 CARD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3081528"/>
            <a:ext cx="11064240" cy="950976"/>
          </a:xfrm>
          <a:prstGeom prst="roundRect">
            <a:avLst>
              <a:gd name="adj" fmla="val 7692"/>
            </a:avLst>
          </a:prstGeom>
          <a:solidFill>
            <a:srgbClr val="1C2C4A"/>
          </a:solidFill>
          <a:ln/>
        </p:spPr>
      </p:sp>
      <p:sp>
        <p:nvSpPr>
          <p:cNvPr id="16" name="Shape 14"/>
          <p:cNvSpPr/>
          <p:nvPr/>
        </p:nvSpPr>
        <p:spPr>
          <a:xfrm>
            <a:off x="822960" y="3300984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330098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600200" y="3191256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BackStage Lounge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600200" y="353872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SOUTH END · HIDDEN SPEAKEASY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1600200" y="3648456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through SouthBound via an old phone booth and a secret word.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8366760" y="3154680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80</a:t>
            </a:r>
            <a:endParaRPr lang="en-US" sz="3000" dirty="0"/>
          </a:p>
        </p:txBody>
      </p:sp>
      <p:sp>
        <p:nvSpPr>
          <p:cNvPr id="22" name="Text 20"/>
          <p:cNvSpPr/>
          <p:nvPr/>
        </p:nvSpPr>
        <p:spPr>
          <a:xfrm>
            <a:off x="8366760" y="3630168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9692640" y="3410712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</p:sp>
      <p:sp>
        <p:nvSpPr>
          <p:cNvPr id="24" name="Text 22"/>
          <p:cNvSpPr/>
          <p:nvPr/>
        </p:nvSpPr>
        <p:spPr>
          <a:xfrm>
            <a:off x="9692640" y="3410712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 CARD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48640" y="4197096"/>
            <a:ext cx="11064240" cy="950976"/>
          </a:xfrm>
          <a:prstGeom prst="roundRect">
            <a:avLst>
              <a:gd name="adj" fmla="val 7692"/>
            </a:avLst>
          </a:prstGeom>
          <a:solidFill>
            <a:srgbClr val="16223B"/>
          </a:solidFill>
          <a:ln/>
        </p:spPr>
      </p:sp>
      <p:sp>
        <p:nvSpPr>
          <p:cNvPr id="26" name="Shape 24"/>
          <p:cNvSpPr/>
          <p:nvPr/>
        </p:nvSpPr>
        <p:spPr>
          <a:xfrm>
            <a:off x="822960" y="4416552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22960" y="441655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1600200" y="4306824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SneakCLT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600200" y="465429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UPTOWN · MEMBERS-FEEL SPEAKEASY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1600200" y="4764024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light, small footprint, mixologist-driven — built to feel like a secret club.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8366760" y="4270248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80</a:t>
            </a:r>
            <a:endParaRPr lang="en-US" sz="3000" dirty="0"/>
          </a:p>
        </p:txBody>
      </p:sp>
      <p:sp>
        <p:nvSpPr>
          <p:cNvPr id="32" name="Text 30"/>
          <p:cNvSpPr/>
          <p:nvPr/>
        </p:nvSpPr>
        <p:spPr>
          <a:xfrm>
            <a:off x="8366760" y="4745736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9692640" y="4526280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</p:sp>
      <p:sp>
        <p:nvSpPr>
          <p:cNvPr id="34" name="Text 32"/>
          <p:cNvSpPr/>
          <p:nvPr/>
        </p:nvSpPr>
        <p:spPr>
          <a:xfrm>
            <a:off x="9692640" y="4526280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 CARD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548640" y="5312664"/>
            <a:ext cx="11064240" cy="950976"/>
          </a:xfrm>
          <a:prstGeom prst="roundRect">
            <a:avLst>
              <a:gd name="adj" fmla="val 7692"/>
            </a:avLst>
          </a:prstGeom>
          <a:solidFill>
            <a:srgbClr val="1C2C4A"/>
          </a:solidFill>
          <a:ln/>
        </p:spPr>
      </p:sp>
      <p:sp>
        <p:nvSpPr>
          <p:cNvPr id="36" name="Shape 34"/>
          <p:cNvSpPr/>
          <p:nvPr/>
        </p:nvSpPr>
        <p:spPr>
          <a:xfrm>
            <a:off x="822960" y="5532120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22960" y="553212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 dirty="0"/>
          </a:p>
        </p:txBody>
      </p:sp>
      <p:sp>
        <p:nvSpPr>
          <p:cNvPr id="38" name="Text 36"/>
          <p:cNvSpPr/>
          <p:nvPr/>
        </p:nvSpPr>
        <p:spPr>
          <a:xfrm>
            <a:off x="1600200" y="5422392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Merchant &amp; Trade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1600200" y="57698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KIMPTON TRYON PARK · ROOFTOP COCKTAILS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1600200" y="5879592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Fire pits, skyline views over Truist Field, a bright signature bar program.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8366760" y="5385816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79</a:t>
            </a:r>
            <a:endParaRPr lang="en-US" sz="3000" dirty="0"/>
          </a:p>
        </p:txBody>
      </p:sp>
      <p:sp>
        <p:nvSpPr>
          <p:cNvPr id="42" name="Text 40"/>
          <p:cNvSpPr/>
          <p:nvPr/>
        </p:nvSpPr>
        <p:spPr>
          <a:xfrm>
            <a:off x="8366760" y="5861304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9692640" y="5641848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1C2C4A"/>
          </a:solidFill>
          <a:ln/>
        </p:spPr>
      </p:sp>
      <p:sp>
        <p:nvSpPr>
          <p:cNvPr id="44" name="Text 42"/>
          <p:cNvSpPr/>
          <p:nvPr/>
        </p:nvSpPr>
        <p:spPr>
          <a:xfrm>
            <a:off x="9692640" y="5641848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 LIST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11430000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548640" y="6446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CHARLOTTE GENTLEMAN'S GUIDE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GENTLEMAN'S SCORE — CATEGORY AUDIT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Cigar &amp; Whiskey Lounges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Slower nights, better conversation.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11064240" cy="1322832"/>
          </a:xfrm>
          <a:prstGeom prst="roundRect">
            <a:avLst>
              <a:gd name="adj" fmla="val 5530"/>
            </a:avLst>
          </a:prstGeom>
          <a:solidFill>
            <a:srgbClr val="16223B"/>
          </a:solidFill>
          <a:ln/>
        </p:spPr>
      </p:sp>
      <p:sp>
        <p:nvSpPr>
          <p:cNvPr id="6" name="Shape 4"/>
          <p:cNvSpPr/>
          <p:nvPr/>
        </p:nvSpPr>
        <p:spPr>
          <a:xfrm>
            <a:off x="822960" y="2371344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37134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600200" y="2075688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Vintage Whiskey &amp; Cigar Bar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600200" y="242316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MEMBERSHIP · DAY PASSES AVAILABLE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1600200" y="2904744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Hand-rolled cigars, in-house cocktails, voted a top special-occasion spot.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366760" y="2039112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81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8366760" y="2514600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9692640" y="2481072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9692640" y="2481072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 CARD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3453384"/>
            <a:ext cx="11064240" cy="1322832"/>
          </a:xfrm>
          <a:prstGeom prst="roundRect">
            <a:avLst>
              <a:gd name="adj" fmla="val 5530"/>
            </a:avLst>
          </a:prstGeom>
          <a:solidFill>
            <a:srgbClr val="1C2C4A"/>
          </a:solidFill>
          <a:ln/>
        </p:spPr>
      </p:sp>
      <p:sp>
        <p:nvSpPr>
          <p:cNvPr id="16" name="Shape 14"/>
          <p:cNvSpPr/>
          <p:nvPr/>
        </p:nvSpPr>
        <p:spPr>
          <a:xfrm>
            <a:off x="822960" y="3858768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385876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600200" y="3563112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Havana Smoke &amp; Reserve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600200" y="391058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5TH STREET DISTRICT · MEMBERS-ONLY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1600200" y="4392168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4th-floor social club in the Bianco Tower with a rooftop skyline escape.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8366760" y="3526536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80</a:t>
            </a:r>
            <a:endParaRPr lang="en-US" sz="3000" dirty="0"/>
          </a:p>
        </p:txBody>
      </p:sp>
      <p:sp>
        <p:nvSpPr>
          <p:cNvPr id="22" name="Text 20"/>
          <p:cNvSpPr/>
          <p:nvPr/>
        </p:nvSpPr>
        <p:spPr>
          <a:xfrm>
            <a:off x="8366760" y="4002024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9692640" y="3968496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</p:sp>
      <p:sp>
        <p:nvSpPr>
          <p:cNvPr id="24" name="Text 22"/>
          <p:cNvSpPr/>
          <p:nvPr/>
        </p:nvSpPr>
        <p:spPr>
          <a:xfrm>
            <a:off x="9692640" y="3968496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 CARD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48640" y="4940808"/>
            <a:ext cx="11064240" cy="1322832"/>
          </a:xfrm>
          <a:prstGeom prst="roundRect">
            <a:avLst>
              <a:gd name="adj" fmla="val 5530"/>
            </a:avLst>
          </a:prstGeom>
          <a:solidFill>
            <a:srgbClr val="16223B"/>
          </a:solidFill>
          <a:ln/>
        </p:spPr>
      </p:sp>
      <p:sp>
        <p:nvSpPr>
          <p:cNvPr id="26" name="Shape 24"/>
          <p:cNvSpPr/>
          <p:nvPr/>
        </p:nvSpPr>
        <p:spPr>
          <a:xfrm>
            <a:off x="822960" y="5346192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22960" y="534619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1600200" y="5050536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Charlotte Cigar Culture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600200" y="539800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TO THE PUBLIC · 400+ CIGAR SELECTION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1600200" y="5879592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membership required — the accessible entry point to the category.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8366760" y="5013960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66</a:t>
            </a:r>
            <a:endParaRPr lang="en-US" sz="3000" dirty="0"/>
          </a:p>
        </p:txBody>
      </p:sp>
      <p:sp>
        <p:nvSpPr>
          <p:cNvPr id="32" name="Text 30"/>
          <p:cNvSpPr/>
          <p:nvPr/>
        </p:nvSpPr>
        <p:spPr>
          <a:xfrm>
            <a:off x="8366760" y="5489448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9692640" y="5455920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1C2C4A"/>
          </a:solidFill>
          <a:ln/>
        </p:spPr>
      </p:sp>
      <p:sp>
        <p:nvSpPr>
          <p:cNvPr id="34" name="Text 32"/>
          <p:cNvSpPr/>
          <p:nvPr/>
        </p:nvSpPr>
        <p:spPr>
          <a:xfrm>
            <a:off x="9692640" y="5455920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6FA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11430000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48640" y="6446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CHARLOTTE GENTLEMAN'S GUIDE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GENTLEMAN'S SCORE — CATEGORY AUDIT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Nightlife &amp; Live Music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the night actually happens.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11064240" cy="950976"/>
          </a:xfrm>
          <a:prstGeom prst="roundRect">
            <a:avLst>
              <a:gd name="adj" fmla="val 7692"/>
            </a:avLst>
          </a:prstGeom>
          <a:solidFill>
            <a:srgbClr val="16223B"/>
          </a:solidFill>
          <a:ln/>
        </p:spPr>
      </p:sp>
      <p:sp>
        <p:nvSpPr>
          <p:cNvPr id="6" name="Shape 4"/>
          <p:cNvSpPr/>
          <p:nvPr/>
        </p:nvSpPr>
        <p:spPr>
          <a:xfrm>
            <a:off x="822960" y="2185416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1854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600200" y="2075688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Middle C Jazz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600200" y="242316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UPTOWN · 200-SEAT JAZZ VENUE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1600200" y="2532888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and regional acts across bebop, Latin jazz, and contemporary sets.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366760" y="2039112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82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8366760" y="2514600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9692640" y="2295144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9692640" y="2295144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 CARD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3081528"/>
            <a:ext cx="11064240" cy="950976"/>
          </a:xfrm>
          <a:prstGeom prst="roundRect">
            <a:avLst>
              <a:gd name="adj" fmla="val 7692"/>
            </a:avLst>
          </a:prstGeom>
          <a:solidFill>
            <a:srgbClr val="1C2C4A"/>
          </a:solidFill>
          <a:ln/>
        </p:spPr>
      </p:sp>
      <p:sp>
        <p:nvSpPr>
          <p:cNvPr id="16" name="Shape 14"/>
          <p:cNvSpPr/>
          <p:nvPr/>
        </p:nvSpPr>
        <p:spPr>
          <a:xfrm>
            <a:off x="822960" y="3300984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330098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600200" y="3191256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Nuvolé Rooftop TwentyTwo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600200" y="353872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 HOTEL · HIGHEST ROOFTOP IN CLT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1600200" y="3648456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22nd-floor views that nothing else in the city currently matches.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8366760" y="3154680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75</a:t>
            </a:r>
            <a:endParaRPr lang="en-US" sz="3000" dirty="0"/>
          </a:p>
        </p:txBody>
      </p:sp>
      <p:sp>
        <p:nvSpPr>
          <p:cNvPr id="22" name="Text 20"/>
          <p:cNvSpPr/>
          <p:nvPr/>
        </p:nvSpPr>
        <p:spPr>
          <a:xfrm>
            <a:off x="8366760" y="3630168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9692640" y="3410712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1C2C4A"/>
          </a:solidFill>
          <a:ln/>
        </p:spPr>
      </p:sp>
      <p:sp>
        <p:nvSpPr>
          <p:cNvPr id="24" name="Text 22"/>
          <p:cNvSpPr/>
          <p:nvPr/>
        </p:nvSpPr>
        <p:spPr>
          <a:xfrm>
            <a:off x="9692640" y="3410712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 LIST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48640" y="4197096"/>
            <a:ext cx="11064240" cy="950976"/>
          </a:xfrm>
          <a:prstGeom prst="roundRect">
            <a:avLst>
              <a:gd name="adj" fmla="val 7692"/>
            </a:avLst>
          </a:prstGeom>
          <a:solidFill>
            <a:srgbClr val="16223B"/>
          </a:solidFill>
          <a:ln/>
        </p:spPr>
      </p:sp>
      <p:sp>
        <p:nvSpPr>
          <p:cNvPr id="26" name="Shape 24"/>
          <p:cNvSpPr/>
          <p:nvPr/>
        </p:nvSpPr>
        <p:spPr>
          <a:xfrm>
            <a:off x="822960" y="4416552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22960" y="441655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1600200" y="4306824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Aura Rooftop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600200" y="465429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JW MARRIOTT · BOTANICAL ROOFTOP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1600200" y="4764024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Lush, plant-filled escape with signature cocktails and small plates.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8366760" y="4270248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75</a:t>
            </a:r>
            <a:endParaRPr lang="en-US" sz="3000" dirty="0"/>
          </a:p>
        </p:txBody>
      </p:sp>
      <p:sp>
        <p:nvSpPr>
          <p:cNvPr id="32" name="Text 30"/>
          <p:cNvSpPr/>
          <p:nvPr/>
        </p:nvSpPr>
        <p:spPr>
          <a:xfrm>
            <a:off x="8366760" y="4745736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9692640" y="4526280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1C2C4A"/>
          </a:solidFill>
          <a:ln/>
        </p:spPr>
      </p:sp>
      <p:sp>
        <p:nvSpPr>
          <p:cNvPr id="34" name="Text 32"/>
          <p:cNvSpPr/>
          <p:nvPr/>
        </p:nvSpPr>
        <p:spPr>
          <a:xfrm>
            <a:off x="9692640" y="4526280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 LIST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548640" y="5312664"/>
            <a:ext cx="11064240" cy="950976"/>
          </a:xfrm>
          <a:prstGeom prst="roundRect">
            <a:avLst>
              <a:gd name="adj" fmla="val 7692"/>
            </a:avLst>
          </a:prstGeom>
          <a:solidFill>
            <a:srgbClr val="1C2C4A"/>
          </a:solidFill>
          <a:ln/>
        </p:spPr>
      </p:sp>
      <p:sp>
        <p:nvSpPr>
          <p:cNvPr id="36" name="Shape 34"/>
          <p:cNvSpPr/>
          <p:nvPr/>
        </p:nvSpPr>
        <p:spPr>
          <a:xfrm>
            <a:off x="822960" y="5532120"/>
            <a:ext cx="512064" cy="512064"/>
          </a:xfrm>
          <a:prstGeom prst="ellipse">
            <a:avLst/>
          </a:prstGeom>
          <a:solidFill>
            <a:srgbClr val="0B1220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22960" y="553212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 dirty="0"/>
          </a:p>
        </p:txBody>
      </p:sp>
      <p:sp>
        <p:nvSpPr>
          <p:cNvPr id="38" name="Text 36"/>
          <p:cNvSpPr/>
          <p:nvPr/>
        </p:nvSpPr>
        <p:spPr>
          <a:xfrm>
            <a:off x="1600200" y="5422392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Eighty Eights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1600200" y="57698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50" kern="0" dirty="0">
                <a:solidFill>
                  <a:srgbClr val="E8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NODA · COFFEE BY DAY, JAZZ BY NIGHT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1600200" y="5879592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Refined jazz bar inside The Pass, classic cocktails after sunset.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8366760" y="5385816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74</a:t>
            </a:r>
            <a:endParaRPr lang="en-US" sz="3000" dirty="0"/>
          </a:p>
        </p:txBody>
      </p:sp>
      <p:sp>
        <p:nvSpPr>
          <p:cNvPr id="42" name="Text 40"/>
          <p:cNvSpPr/>
          <p:nvPr/>
        </p:nvSpPr>
        <p:spPr>
          <a:xfrm>
            <a:off x="8366760" y="5861304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100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9692640" y="5641848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1C2C4A"/>
          </a:solidFill>
          <a:ln/>
        </p:spPr>
      </p:sp>
      <p:sp>
        <p:nvSpPr>
          <p:cNvPr id="44" name="Text 42"/>
          <p:cNvSpPr/>
          <p:nvPr/>
        </p:nvSpPr>
        <p:spPr>
          <a:xfrm>
            <a:off x="9692640" y="5641848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6FA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11430000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548640" y="6446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CHARLOTTE GENTLEMAN'S GUIDE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2026-07-16T16:34:42Z</dcterms:created>
  <dcterms:modified xsi:type="dcterms:W3CDTF">2026-07-16T16:34:42Z</dcterms:modified>
</cp:coreProperties>
</file>